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8" r:id="rId2"/>
    <p:sldId id="256" r:id="rId3"/>
    <p:sldId id="261" r:id="rId4"/>
    <p:sldId id="268" r:id="rId5"/>
    <p:sldId id="265" r:id="rId6"/>
    <p:sldId id="266" r:id="rId7"/>
    <p:sldId id="267" r:id="rId8"/>
    <p:sldId id="271" r:id="rId9"/>
    <p:sldId id="270" r:id="rId10"/>
    <p:sldId id="272" r:id="rId11"/>
    <p:sldId id="273" r:id="rId12"/>
    <p:sldId id="277" r:id="rId13"/>
    <p:sldId id="274" r:id="rId14"/>
    <p:sldId id="276" r:id="rId15"/>
    <p:sldId id="275" r:id="rId16"/>
    <p:sldId id="278" r:id="rId17"/>
    <p:sldId id="281" r:id="rId18"/>
    <p:sldId id="279" r:id="rId19"/>
    <p:sldId id="280" r:id="rId20"/>
  </p:sldIdLst>
  <p:sldSz cx="8999538" cy="6840538"/>
  <p:notesSz cx="6858000" cy="9144000"/>
  <p:defaultTextStyle>
    <a:defPPr>
      <a:defRPr lang="cs-CZ"/>
    </a:defPPr>
    <a:lvl1pPr marL="0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1pPr>
    <a:lvl2pPr marL="452537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2pPr>
    <a:lvl3pPr marL="905073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3pPr>
    <a:lvl4pPr marL="1357610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4pPr>
    <a:lvl5pPr marL="1810146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5pPr>
    <a:lvl6pPr marL="2262683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6pPr>
    <a:lvl7pPr marL="2715219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7pPr>
    <a:lvl8pPr marL="3167756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8pPr>
    <a:lvl9pPr marL="3620292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-1272" y="-67"/>
      </p:cViewPr>
      <p:guideLst>
        <p:guide orient="horz" pos="2154"/>
        <p:guide pos="28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C1901-92BB-4FDD-BA03-8B5D36861ACA}" type="datetimeFigureOut">
              <a:rPr lang="cs-CZ" smtClean="0"/>
              <a:pPr/>
              <a:t>4.1.2015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98588" y="1143000"/>
            <a:ext cx="40608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EE4EC-FC1D-4A5C-A5BA-DA124659C1D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264033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187231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1980001"/>
            <a:ext cx="7560000" cy="1612866"/>
          </a:xfrm>
        </p:spPr>
        <p:txBody>
          <a:bodyPr anchor="t">
            <a:normAutofit/>
          </a:bodyPr>
          <a:lstStyle>
            <a:lvl1pPr algn="l">
              <a:defRPr sz="2600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3592866"/>
            <a:ext cx="7560000" cy="1552712"/>
          </a:xfrm>
        </p:spPr>
        <p:txBody>
          <a:bodyPr/>
          <a:lstStyle>
            <a:lvl1pPr marL="0" indent="0" algn="l">
              <a:buNone/>
              <a:defRPr sz="2362">
                <a:solidFill>
                  <a:schemeClr val="accent2"/>
                </a:solidFill>
              </a:defRPr>
            </a:lvl1pPr>
            <a:lvl2pPr marL="449976" indent="0" algn="ctr">
              <a:buNone/>
              <a:defRPr sz="1968"/>
            </a:lvl2pPr>
            <a:lvl3pPr marL="899952" indent="0" algn="ctr">
              <a:buNone/>
              <a:defRPr sz="1772"/>
            </a:lvl3pPr>
            <a:lvl4pPr marL="1349929" indent="0" algn="ctr">
              <a:buNone/>
              <a:defRPr sz="1575"/>
            </a:lvl4pPr>
            <a:lvl5pPr marL="1799905" indent="0" algn="ctr">
              <a:buNone/>
              <a:defRPr sz="1575"/>
            </a:lvl5pPr>
            <a:lvl6pPr marL="2249881" indent="0" algn="ctr">
              <a:buNone/>
              <a:defRPr sz="1575"/>
            </a:lvl6pPr>
            <a:lvl7pPr marL="2699857" indent="0" algn="ctr">
              <a:buNone/>
              <a:defRPr sz="1575"/>
            </a:lvl7pPr>
            <a:lvl8pPr marL="3149834" indent="0" algn="ctr">
              <a:buNone/>
              <a:defRPr sz="1575"/>
            </a:lvl8pPr>
            <a:lvl9pPr marL="3599810" indent="0" algn="ctr">
              <a:buNone/>
              <a:defRPr sz="1575"/>
            </a:lvl9pPr>
          </a:lstStyle>
          <a:p>
            <a:r>
              <a:rPr lang="cs-CZ" smtClean="0"/>
              <a:t>Klepnutím lze upravit styl předlohy podnadpisů.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451721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0000" y="6450675"/>
            <a:ext cx="6840000" cy="216000"/>
          </a:xfrm>
        </p:spPr>
        <p:txBody>
          <a:bodyPr/>
          <a:lstStyle/>
          <a:p>
            <a:pPr algn="ctr"/>
            <a:r>
              <a:rPr lang="cs-CZ" dirty="0" smtClean="0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699" y="2904775"/>
            <a:ext cx="3342139" cy="10309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60570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4380949"/>
            <a:ext cx="7560000" cy="982528"/>
          </a:xfrm>
        </p:spPr>
        <p:txBody>
          <a:bodyPr anchor="t">
            <a:normAutofit/>
          </a:bodyPr>
          <a:lstStyle>
            <a:lvl1pPr algn="ctr">
              <a:defRPr sz="2600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5363477"/>
            <a:ext cx="7560000" cy="945883"/>
          </a:xfrm>
        </p:spPr>
        <p:txBody>
          <a:bodyPr/>
          <a:lstStyle>
            <a:lvl1pPr marL="0" indent="0" algn="ctr">
              <a:buNone/>
              <a:defRPr sz="2362">
                <a:solidFill>
                  <a:schemeClr val="accent2"/>
                </a:solidFill>
              </a:defRPr>
            </a:lvl1pPr>
            <a:lvl2pPr marL="449976" indent="0" algn="ctr">
              <a:buNone/>
              <a:defRPr sz="1968"/>
            </a:lvl2pPr>
            <a:lvl3pPr marL="899952" indent="0" algn="ctr">
              <a:buNone/>
              <a:defRPr sz="1772"/>
            </a:lvl3pPr>
            <a:lvl4pPr marL="1349929" indent="0" algn="ctr">
              <a:buNone/>
              <a:defRPr sz="1575"/>
            </a:lvl4pPr>
            <a:lvl5pPr marL="1799905" indent="0" algn="ctr">
              <a:buNone/>
              <a:defRPr sz="1575"/>
            </a:lvl5pPr>
            <a:lvl6pPr marL="2249881" indent="0" algn="ctr">
              <a:buNone/>
              <a:defRPr sz="1575"/>
            </a:lvl6pPr>
            <a:lvl7pPr marL="2699857" indent="0" algn="ctr">
              <a:buNone/>
              <a:defRPr sz="1575"/>
            </a:lvl7pPr>
            <a:lvl8pPr marL="3149834" indent="0" algn="ctr">
              <a:buNone/>
              <a:defRPr sz="1575"/>
            </a:lvl8pPr>
            <a:lvl9pPr marL="3599810" indent="0" algn="ctr">
              <a:buNone/>
              <a:defRPr sz="1575"/>
            </a:lvl9pPr>
          </a:lstStyle>
          <a:p>
            <a:r>
              <a:rPr lang="cs-CZ" smtClean="0"/>
              <a:t>Klepnutím lze upravit styl předlohy podnadpisů.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0000" y="6450675"/>
            <a:ext cx="6840000" cy="216000"/>
          </a:xfrm>
        </p:spPr>
        <p:txBody>
          <a:bodyPr/>
          <a:lstStyle/>
          <a:p>
            <a:pPr algn="ctr"/>
            <a:r>
              <a:rPr lang="cs-CZ" dirty="0" smtClean="0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915" y="1260000"/>
            <a:ext cx="2203708" cy="18265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05240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75349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2462400"/>
            <a:ext cx="3622702" cy="3898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298" y="2462400"/>
            <a:ext cx="3622702" cy="3898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072382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7560000" cy="7488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368800"/>
            <a:ext cx="3621600" cy="693376"/>
          </a:xfrm>
        </p:spPr>
        <p:txBody>
          <a:bodyPr anchor="b"/>
          <a:lstStyle>
            <a:lvl1pPr marL="0" indent="0">
              <a:buNone/>
              <a:defRPr sz="2362" b="1"/>
            </a:lvl1pPr>
            <a:lvl2pPr marL="449976" indent="0">
              <a:buNone/>
              <a:defRPr sz="1968" b="1"/>
            </a:lvl2pPr>
            <a:lvl3pPr marL="899952" indent="0">
              <a:buNone/>
              <a:defRPr sz="1772" b="1"/>
            </a:lvl3pPr>
            <a:lvl4pPr marL="1349929" indent="0">
              <a:buNone/>
              <a:defRPr sz="1575" b="1"/>
            </a:lvl4pPr>
            <a:lvl5pPr marL="1799905" indent="0">
              <a:buNone/>
              <a:defRPr sz="1575" b="1"/>
            </a:lvl5pPr>
            <a:lvl6pPr marL="2249881" indent="0">
              <a:buNone/>
              <a:defRPr sz="1575" b="1"/>
            </a:lvl6pPr>
            <a:lvl7pPr marL="2699857" indent="0">
              <a:buNone/>
              <a:defRPr sz="1575" b="1"/>
            </a:lvl7pPr>
            <a:lvl8pPr marL="3149834" indent="0">
              <a:buNone/>
              <a:defRPr sz="1575" b="1"/>
            </a:lvl8pPr>
            <a:lvl9pPr marL="3599810" indent="0">
              <a:buNone/>
              <a:defRPr sz="1575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3151650"/>
            <a:ext cx="3621600" cy="32095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8400" y="2368800"/>
            <a:ext cx="3621600" cy="693376"/>
          </a:xfrm>
        </p:spPr>
        <p:txBody>
          <a:bodyPr anchor="b"/>
          <a:lstStyle>
            <a:lvl1pPr marL="0" indent="0">
              <a:buNone/>
              <a:defRPr sz="2362" b="1"/>
            </a:lvl1pPr>
            <a:lvl2pPr marL="449976" indent="0">
              <a:buNone/>
              <a:defRPr sz="1968" b="1"/>
            </a:lvl2pPr>
            <a:lvl3pPr marL="899952" indent="0">
              <a:buNone/>
              <a:defRPr sz="1772" b="1"/>
            </a:lvl3pPr>
            <a:lvl4pPr marL="1349929" indent="0">
              <a:buNone/>
              <a:defRPr sz="1575" b="1"/>
            </a:lvl4pPr>
            <a:lvl5pPr marL="1799905" indent="0">
              <a:buNone/>
              <a:defRPr sz="1575" b="1"/>
            </a:lvl5pPr>
            <a:lvl6pPr marL="2249881" indent="0">
              <a:buNone/>
              <a:defRPr sz="1575" b="1"/>
            </a:lvl6pPr>
            <a:lvl7pPr marL="2699857" indent="0">
              <a:buNone/>
              <a:defRPr sz="1575" b="1"/>
            </a:lvl7pPr>
            <a:lvl8pPr marL="3149834" indent="0">
              <a:buNone/>
              <a:defRPr sz="1575" b="1"/>
            </a:lvl8pPr>
            <a:lvl9pPr marL="3599810" indent="0">
              <a:buNone/>
              <a:defRPr sz="1575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8400" y="3151650"/>
            <a:ext cx="3621600" cy="32095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611271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172472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92811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3004102" cy="748800"/>
          </a:xfrm>
        </p:spPr>
        <p:txBody>
          <a:bodyPr anchor="b">
            <a:normAutofit/>
          </a:bodyPr>
          <a:lstStyle>
            <a:lvl1pPr>
              <a:defRPr sz="2600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5976" y="1620000"/>
            <a:ext cx="4454024" cy="473328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968"/>
            </a:lvl6pPr>
            <a:lvl7pPr>
              <a:defRPr sz="1968"/>
            </a:lvl7pPr>
            <a:lvl8pPr>
              <a:defRPr sz="1968"/>
            </a:lvl8pPr>
            <a:lvl9pPr>
              <a:defRPr sz="1968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458274"/>
            <a:ext cx="3004102" cy="3902926"/>
          </a:xfrm>
        </p:spPr>
        <p:txBody>
          <a:bodyPr/>
          <a:lstStyle>
            <a:lvl1pPr marL="0" indent="0">
              <a:buNone/>
              <a:defRPr sz="1575"/>
            </a:lvl1pPr>
            <a:lvl2pPr marL="449976" indent="0">
              <a:buNone/>
              <a:defRPr sz="1378"/>
            </a:lvl2pPr>
            <a:lvl3pPr marL="899952" indent="0">
              <a:buNone/>
              <a:defRPr sz="1181"/>
            </a:lvl3pPr>
            <a:lvl4pPr marL="1349929" indent="0">
              <a:buNone/>
              <a:defRPr sz="984"/>
            </a:lvl4pPr>
            <a:lvl5pPr marL="1799905" indent="0">
              <a:buNone/>
              <a:defRPr sz="984"/>
            </a:lvl5pPr>
            <a:lvl6pPr marL="2249881" indent="0">
              <a:buNone/>
              <a:defRPr sz="984"/>
            </a:lvl6pPr>
            <a:lvl7pPr marL="2699857" indent="0">
              <a:buNone/>
              <a:defRPr sz="984"/>
            </a:lvl7pPr>
            <a:lvl8pPr marL="3149834" indent="0">
              <a:buNone/>
              <a:defRPr sz="984"/>
            </a:lvl8pPr>
            <a:lvl9pPr marL="3599810" indent="0">
              <a:buNone/>
              <a:defRPr sz="984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028856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7560000" cy="74808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460567"/>
            <a:ext cx="7560000" cy="389866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0000" y="6450675"/>
            <a:ext cx="7118902" cy="21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63593" y="6450675"/>
            <a:ext cx="316407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03B6205-E093-439F-9685-8F7A4FC3F425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540000"/>
            <a:ext cx="2560325" cy="71094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01032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4" r:id="rId2"/>
    <p:sldLayoutId id="2147483685" r:id="rId3"/>
    <p:sldLayoutId id="2147483674" r:id="rId4"/>
    <p:sldLayoutId id="2147483676" r:id="rId5"/>
    <p:sldLayoutId id="2147483677" r:id="rId6"/>
    <p:sldLayoutId id="2147483678" r:id="rId7"/>
    <p:sldLayoutId id="2147483679" r:id="rId8"/>
    <p:sldLayoutId id="2147483680" r:id="rId9"/>
  </p:sldLayoutIdLst>
  <p:hf sldNum="0" hdr="0" dt="0"/>
  <p:txStyles>
    <p:titleStyle>
      <a:lvl1pPr algn="l" defTabSz="899952" rtl="0" eaLnBrk="1" latinLnBrk="0" hangingPunct="1">
        <a:lnSpc>
          <a:spcPct val="90000"/>
        </a:lnSpc>
        <a:spcBef>
          <a:spcPct val="0"/>
        </a:spcBef>
        <a:buNone/>
        <a:defRPr sz="2600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66700" indent="-266700" algn="l" defTabSz="899952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−"/>
        <a:defRPr sz="20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39750" indent="-273050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8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6450" indent="-266700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6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71563" indent="-265113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4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46200" indent="-27463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4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474869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924846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374822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824798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1pPr>
      <a:lvl2pPr marL="449976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2pPr>
      <a:lvl3pPr marL="899952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3pPr>
      <a:lvl4pPr marL="1349929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4pPr>
      <a:lvl5pPr marL="1799905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5pPr>
      <a:lvl6pPr marL="2249881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699857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149834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59981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df.upol.cz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ccv.upol.cz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hyperlink" Target="http://www.pdf.upol.cz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df.upol.cz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hyperlink" Target="http://www.secondlife.com/" TargetMode="External"/><Relationship Id="rId4" Type="http://schemas.openxmlformats.org/officeDocument/2006/relationships/hyperlink" Target="http://www.youtube.com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df.upol.cz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df.upol.cz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df.upol.cz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df.upol.cz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df.upol.cz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df.upol.cz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ccv.upol.cz/cz/rubriky/kontakty/napiste-nam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hyperlink" Target="http://www.pdf.upol.cz/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http://www.ropoz.upol.cz/" TargetMode="External"/><Relationship Id="rId7" Type="http://schemas.openxmlformats.org/officeDocument/2006/relationships/image" Target="../media/image22.png"/><Relationship Id="rId2" Type="http://schemas.openxmlformats.org/officeDocument/2006/relationships/hyperlink" Target="http://www.ropodov.upol.cz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hyperlink" Target="http://www.pdf.upol.cz/" TargetMode="Externa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df.upol.cz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df.upol.cz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df.upol.cz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df.upol.cz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hyperlink" Target="http://www.pdf.upol.cz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df.upol.cz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df.upol.cz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df.upol.cz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20000" y="4170348"/>
            <a:ext cx="7560000" cy="1193129"/>
          </a:xfrm>
        </p:spPr>
        <p:txBody>
          <a:bodyPr/>
          <a:lstStyle/>
          <a:p>
            <a:r>
              <a:rPr lang="cs-CZ" dirty="0" smtClean="0"/>
              <a:t>Systém podpory výchovných poradců na Pedagogické fakultě Univerzity Palackého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20000" y="5132741"/>
            <a:ext cx="7560000" cy="945883"/>
          </a:xfrm>
        </p:spPr>
        <p:txBody>
          <a:bodyPr/>
          <a:lstStyle/>
          <a:p>
            <a:r>
              <a:rPr lang="cs-CZ" dirty="0" smtClean="0"/>
              <a:t>doc. PhDr. Hana Marešová, Ph.D.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 smtClean="0"/>
              <a:t>Olomouc 9. 12. 2014, </a:t>
            </a:r>
            <a:r>
              <a:rPr lang="cs-CZ" dirty="0" smtClean="0">
                <a:hlinkClick r:id="rId3"/>
              </a:rPr>
              <a:t>www.</a:t>
            </a:r>
            <a:r>
              <a:rPr lang="cs-CZ" dirty="0" err="1" smtClean="0">
                <a:hlinkClick r:id="rId3"/>
              </a:rPr>
              <a:t>pdf.upol.cz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6" name="Obrázek 5" descr="OPVK_hor_zakladni_logolink_RGB_c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4130" y="0"/>
            <a:ext cx="5760720" cy="1258824"/>
          </a:xfrm>
          <a:prstGeom prst="rect">
            <a:avLst/>
          </a:prstGeom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793213" y="5831139"/>
            <a:ext cx="34131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Projekt Rozvoj podnikatelských dovedností žáků (ROPODOV) </a:t>
            </a:r>
            <a:endParaRPr kumimoji="0" lang="cs-CZ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Segoe UI" pitchFamily="34" charset="0"/>
              </a:rPr>
              <a:t>číslo projektu: CZ.1.07/1.1.26/03.0011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411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b) KURZY DVPP (</a:t>
            </a:r>
            <a:r>
              <a:rPr lang="cs-CZ" dirty="0" smtClean="0">
                <a:hlinkClick r:id="rId2"/>
              </a:rPr>
              <a:t>www.</a:t>
            </a:r>
            <a:r>
              <a:rPr lang="cs-CZ" dirty="0" err="1" smtClean="0">
                <a:hlinkClick r:id="rId2"/>
              </a:rPr>
              <a:t>ccv.upol.cz</a:t>
            </a:r>
            <a:r>
              <a:rPr lang="cs-CZ" dirty="0" smtClean="0"/>
              <a:t>)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22548" y="2922660"/>
            <a:ext cx="7629241" cy="3597779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6" name="Obrázek 5" descr="UP_logo_PdF_UP_horizont_cz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3563" y="142529"/>
            <a:ext cx="2389637" cy="1188722"/>
          </a:xfrm>
          <a:prstGeom prst="rect">
            <a:avLst/>
          </a:prstGeom>
        </p:spPr>
      </p:pic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080000" y="6450675"/>
            <a:ext cx="6840000" cy="216000"/>
          </a:xfrm>
        </p:spPr>
        <p:txBody>
          <a:bodyPr/>
          <a:lstStyle/>
          <a:p>
            <a:pPr algn="ctr"/>
            <a:r>
              <a:rPr lang="cs-CZ" dirty="0" smtClean="0"/>
              <a:t>Olomouc 9. 12. 2014, </a:t>
            </a:r>
            <a:r>
              <a:rPr lang="cs-CZ" dirty="0" smtClean="0">
                <a:hlinkClick r:id="rId4"/>
              </a:rPr>
              <a:t>www.</a:t>
            </a:r>
            <a:r>
              <a:rPr lang="cs-CZ" dirty="0" err="1" smtClean="0">
                <a:hlinkClick r:id="rId4"/>
              </a:rPr>
              <a:t>pdf.upol.cz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755541" y="2597218"/>
            <a:ext cx="7337325" cy="4754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Agresivita ve třídě či jiném kolektivu, 7 hod.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Práce se skupinou – 15 hod.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Psychosociální problematika osob se zdravotním postižením, 7 hod.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Zvládnutí klienta v riziku a základy šetrné sebeobrany, 7 hod. 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Terapeutické a edukační přístupy u osob se speciálními potřebami, 12 hod.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</a:t>
            </a:r>
            <a:r>
              <a:rPr lang="cs-CZ" dirty="0" err="1" smtClean="0"/>
              <a:t>Předlékařská</a:t>
            </a:r>
            <a:r>
              <a:rPr lang="cs-CZ" dirty="0" smtClean="0"/>
              <a:t> první pomoc nejen pro pedagogy – 18 hod.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Rizikové chování na internetu pro učitele všech stupňů škol – 4 hod. 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Agrese a šikana – 5 hod. 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Asertivní komunikace na pracovišti – 16 hod. 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Komunikační výchova – 27 hod. 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Etická výchova – 20 hod. 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Tvořivé myšlení, rozvoj kreativity – 6 hod.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Finanční gramotnost pro učitele ZŠ – 24 hod. ad. 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8" name="Obrázek 7" descr="OPVK_hor_zakladni_logolink_RGB_cz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54624" y="6306279"/>
            <a:ext cx="2444914" cy="5342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8625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c) VIRTUÁLNÍ VZDĚLÁVACÍ KURZY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22548" y="2922660"/>
            <a:ext cx="7629241" cy="3597779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6" name="Obrázek 5" descr="UP_logo_PdF_UP_horizont_cz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3563" y="142529"/>
            <a:ext cx="2389637" cy="1188722"/>
          </a:xfrm>
          <a:prstGeom prst="rect">
            <a:avLst/>
          </a:prstGeom>
        </p:spPr>
      </p:pic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080000" y="6450675"/>
            <a:ext cx="6840000" cy="216000"/>
          </a:xfrm>
        </p:spPr>
        <p:txBody>
          <a:bodyPr/>
          <a:lstStyle/>
          <a:p>
            <a:pPr algn="ctr"/>
            <a:r>
              <a:rPr lang="cs-CZ" dirty="0" smtClean="0"/>
              <a:t>Olomouc 9. 12. 2014, </a:t>
            </a:r>
            <a:r>
              <a:rPr lang="cs-CZ" dirty="0" smtClean="0">
                <a:hlinkClick r:id="rId3"/>
              </a:rPr>
              <a:t>www.</a:t>
            </a:r>
            <a:r>
              <a:rPr lang="cs-CZ" dirty="0" err="1" smtClean="0">
                <a:hlinkClick r:id="rId3"/>
              </a:rPr>
              <a:t>pdf.upol.cz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755541" y="2597218"/>
            <a:ext cx="7337325" cy="1189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1128045" y="2700471"/>
            <a:ext cx="7058826" cy="3069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dirty="0" smtClean="0"/>
              <a:t> </a:t>
            </a:r>
            <a:r>
              <a:rPr lang="cs-CZ" sz="2000" dirty="0" err="1" smtClean="0"/>
              <a:t>webináře</a:t>
            </a:r>
            <a:r>
              <a:rPr lang="cs-CZ" sz="2000" dirty="0" smtClean="0"/>
              <a:t> – </a:t>
            </a:r>
            <a:r>
              <a:rPr lang="cs-CZ" sz="2000" dirty="0" err="1" smtClean="0"/>
              <a:t>YouTube</a:t>
            </a:r>
            <a:r>
              <a:rPr lang="cs-CZ" sz="2000" dirty="0" smtClean="0"/>
              <a:t>: </a:t>
            </a:r>
            <a:r>
              <a:rPr lang="cs-CZ" sz="2000" dirty="0" smtClean="0">
                <a:hlinkClick r:id="rId4"/>
              </a:rPr>
              <a:t>http://www.</a:t>
            </a:r>
            <a:r>
              <a:rPr lang="cs-CZ" sz="2000" dirty="0" err="1" smtClean="0">
                <a:hlinkClick r:id="rId4"/>
              </a:rPr>
              <a:t>youtube.com</a:t>
            </a:r>
            <a:r>
              <a:rPr lang="cs-CZ" sz="2000" dirty="0" smtClean="0"/>
              <a:t> </a:t>
            </a:r>
          </a:p>
          <a:p>
            <a:pPr>
              <a:buFontTx/>
              <a:buChar char="-"/>
            </a:pPr>
            <a:r>
              <a:rPr lang="cs-CZ" sz="2000" dirty="0" smtClean="0"/>
              <a:t> </a:t>
            </a:r>
            <a:r>
              <a:rPr lang="cs-CZ" sz="2000" dirty="0" err="1" smtClean="0"/>
              <a:t>eduklipy</a:t>
            </a:r>
            <a:r>
              <a:rPr lang="cs-CZ" sz="2000" dirty="0" smtClean="0"/>
              <a:t>  </a:t>
            </a:r>
          </a:p>
          <a:p>
            <a:pPr>
              <a:buFontTx/>
              <a:buChar char="-"/>
            </a:pPr>
            <a:r>
              <a:rPr lang="cs-CZ" sz="2000" dirty="0" smtClean="0"/>
              <a:t> 3D virtuální prostředí </a:t>
            </a:r>
            <a:r>
              <a:rPr lang="cs-CZ" sz="2000" dirty="0" err="1" smtClean="0"/>
              <a:t>Second</a:t>
            </a:r>
            <a:r>
              <a:rPr lang="cs-CZ" sz="2000" dirty="0" smtClean="0"/>
              <a:t> </a:t>
            </a:r>
            <a:r>
              <a:rPr lang="cs-CZ" sz="2000" dirty="0" err="1" smtClean="0"/>
              <a:t>Life</a:t>
            </a:r>
            <a:r>
              <a:rPr lang="cs-CZ" sz="2000" dirty="0" smtClean="0"/>
              <a:t>: </a:t>
            </a:r>
            <a:r>
              <a:rPr lang="cs-CZ" sz="2000" dirty="0" smtClean="0">
                <a:hlinkClick r:id="rId5"/>
              </a:rPr>
              <a:t>www.</a:t>
            </a:r>
            <a:r>
              <a:rPr lang="cs-CZ" sz="2000" dirty="0" err="1" smtClean="0">
                <a:hlinkClick r:id="rId5"/>
              </a:rPr>
              <a:t>secondlife.com</a:t>
            </a:r>
            <a:r>
              <a:rPr lang="cs-CZ" sz="2000" dirty="0" smtClean="0"/>
              <a:t> </a:t>
            </a:r>
          </a:p>
          <a:p>
            <a:pPr>
              <a:buFontTx/>
              <a:buChar char="-"/>
            </a:pPr>
            <a:r>
              <a:rPr lang="cs-CZ" sz="2000" dirty="0" smtClean="0"/>
              <a:t> témata: 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/>
              <a:t> </a:t>
            </a:r>
            <a:r>
              <a:rPr lang="cs-CZ" sz="2000" dirty="0" err="1" smtClean="0"/>
              <a:t>kyberšikana</a:t>
            </a:r>
            <a:r>
              <a:rPr lang="cs-CZ" sz="2000" dirty="0" smtClean="0"/>
              <a:t>, 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/>
              <a:t> rizikové chování na internetu, 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/>
              <a:t> zážitková pedagogika – virtuální simulace povolání ad.</a:t>
            </a:r>
          </a:p>
          <a:p>
            <a:endParaRPr lang="cs-CZ" dirty="0" smtClean="0"/>
          </a:p>
          <a:p>
            <a:r>
              <a:rPr lang="cs-CZ" dirty="0" smtClean="0"/>
              <a:t> </a:t>
            </a:r>
          </a:p>
          <a:p>
            <a:endParaRPr lang="cs-CZ" dirty="0"/>
          </a:p>
        </p:txBody>
      </p:sp>
      <p:pic>
        <p:nvPicPr>
          <p:cNvPr id="10" name="Obrázek 9" descr="OPVK_hor_zakladni_logolink_RGB_cz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54624" y="6306279"/>
            <a:ext cx="2444914" cy="5342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8625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22548" y="2922660"/>
            <a:ext cx="7629241" cy="3597779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6" name="Obrázek 5" descr="UP_logo_PdF_UP_horizont_cz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3563" y="142529"/>
            <a:ext cx="2389637" cy="1188722"/>
          </a:xfrm>
          <a:prstGeom prst="rect">
            <a:avLst/>
          </a:prstGeom>
        </p:spPr>
      </p:pic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080000" y="6450675"/>
            <a:ext cx="6840000" cy="216000"/>
          </a:xfrm>
        </p:spPr>
        <p:txBody>
          <a:bodyPr/>
          <a:lstStyle/>
          <a:p>
            <a:pPr algn="ctr"/>
            <a:r>
              <a:rPr lang="cs-CZ" dirty="0" smtClean="0"/>
              <a:t>Olomouc 9. 12. 2014, </a:t>
            </a:r>
            <a:r>
              <a:rPr lang="cs-CZ" dirty="0" smtClean="0">
                <a:hlinkClick r:id="rId3"/>
              </a:rPr>
              <a:t>www.</a:t>
            </a:r>
            <a:r>
              <a:rPr lang="cs-CZ" dirty="0" err="1" smtClean="0">
                <a:hlinkClick r:id="rId3"/>
              </a:rPr>
              <a:t>pdf.upol.cz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755541" y="2597218"/>
            <a:ext cx="7337325" cy="1189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5612" y="1423700"/>
            <a:ext cx="6999247" cy="41738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Obrázek 7" descr="OPVK_hor_zakladni_logolink_RGB_cz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54624" y="6306279"/>
            <a:ext cx="2444914" cy="5342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8625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22548" y="2922660"/>
            <a:ext cx="7629241" cy="3597779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6" name="Obrázek 5" descr="UP_logo_PdF_UP_horizont_cz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3563" y="142529"/>
            <a:ext cx="2389637" cy="1188722"/>
          </a:xfrm>
          <a:prstGeom prst="rect">
            <a:avLst/>
          </a:prstGeom>
        </p:spPr>
      </p:pic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080000" y="6450675"/>
            <a:ext cx="6840000" cy="216000"/>
          </a:xfrm>
        </p:spPr>
        <p:txBody>
          <a:bodyPr/>
          <a:lstStyle/>
          <a:p>
            <a:pPr algn="ctr"/>
            <a:r>
              <a:rPr lang="cs-CZ" dirty="0" smtClean="0"/>
              <a:t>Olomouc 9. 12. 2014, </a:t>
            </a:r>
            <a:r>
              <a:rPr lang="cs-CZ" dirty="0" smtClean="0">
                <a:hlinkClick r:id="rId3"/>
              </a:rPr>
              <a:t>www.</a:t>
            </a:r>
            <a:r>
              <a:rPr lang="cs-CZ" dirty="0" err="1" smtClean="0">
                <a:hlinkClick r:id="rId3"/>
              </a:rPr>
              <a:t>pdf.upol.cz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755541" y="2597218"/>
            <a:ext cx="7337325" cy="1189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10" name="Picture 3" descr="budova01_0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068960"/>
            <a:ext cx="4402591" cy="3069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99381" y="290314"/>
            <a:ext cx="5028029" cy="3236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Obrázek 7" descr="OPVK_hor_zakladni_logolink_RGB_cz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54624" y="6306279"/>
            <a:ext cx="2444914" cy="5342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8625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22548" y="2922660"/>
            <a:ext cx="7629241" cy="3597779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6" name="Obrázek 5" descr="UP_logo_PdF_UP_horizont_cz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3563" y="142529"/>
            <a:ext cx="2389637" cy="1188722"/>
          </a:xfrm>
          <a:prstGeom prst="rect">
            <a:avLst/>
          </a:prstGeom>
        </p:spPr>
      </p:pic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080000" y="6450675"/>
            <a:ext cx="6840000" cy="216000"/>
          </a:xfrm>
        </p:spPr>
        <p:txBody>
          <a:bodyPr/>
          <a:lstStyle/>
          <a:p>
            <a:pPr algn="ctr"/>
            <a:r>
              <a:rPr lang="cs-CZ" dirty="0" smtClean="0"/>
              <a:t>Olomouc 9. 12. 2014, </a:t>
            </a:r>
            <a:r>
              <a:rPr lang="cs-CZ" dirty="0" smtClean="0">
                <a:hlinkClick r:id="rId3"/>
              </a:rPr>
              <a:t>www.</a:t>
            </a:r>
            <a:r>
              <a:rPr lang="cs-CZ" dirty="0" err="1" smtClean="0">
                <a:hlinkClick r:id="rId3"/>
              </a:rPr>
              <a:t>pdf.upol.cz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755541" y="2597218"/>
            <a:ext cx="7337325" cy="1189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6269" y="1666625"/>
            <a:ext cx="8305757" cy="4042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ázek 9" descr="OPVK_hor_zakladni_logolink_RGB_cz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54624" y="6306279"/>
            <a:ext cx="2444914" cy="5342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8625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22548" y="2922660"/>
            <a:ext cx="7629241" cy="3597779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6" name="Obrázek 5" descr="UP_logo_PdF_UP_horizont_cz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3563" y="142529"/>
            <a:ext cx="2389637" cy="1188722"/>
          </a:xfrm>
          <a:prstGeom prst="rect">
            <a:avLst/>
          </a:prstGeom>
        </p:spPr>
      </p:pic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080000" y="6450675"/>
            <a:ext cx="6840000" cy="216000"/>
          </a:xfrm>
        </p:spPr>
        <p:txBody>
          <a:bodyPr/>
          <a:lstStyle/>
          <a:p>
            <a:pPr algn="ctr"/>
            <a:r>
              <a:rPr lang="cs-CZ" dirty="0" smtClean="0"/>
              <a:t>Olomouc 9. 12. 2014, </a:t>
            </a:r>
            <a:r>
              <a:rPr lang="cs-CZ" dirty="0" smtClean="0">
                <a:hlinkClick r:id="rId3"/>
              </a:rPr>
              <a:t>www.</a:t>
            </a:r>
            <a:r>
              <a:rPr lang="cs-CZ" dirty="0" err="1" smtClean="0">
                <a:hlinkClick r:id="rId3"/>
              </a:rPr>
              <a:t>pdf.upol.cz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755541" y="2597218"/>
            <a:ext cx="7337325" cy="1189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67328" y="1435693"/>
            <a:ext cx="5455258" cy="4230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ek 7" descr="OPVK_hor_zakladni_logolink_RGB_cz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54624" y="6306279"/>
            <a:ext cx="2444914" cy="5342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8625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22548" y="2922660"/>
            <a:ext cx="7629241" cy="3597779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6" name="Obrázek 5" descr="UP_logo_PdF_UP_horizont_cz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3563" y="142529"/>
            <a:ext cx="2389637" cy="1188722"/>
          </a:xfrm>
          <a:prstGeom prst="rect">
            <a:avLst/>
          </a:prstGeom>
        </p:spPr>
      </p:pic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080000" y="6450675"/>
            <a:ext cx="6840000" cy="216000"/>
          </a:xfrm>
        </p:spPr>
        <p:txBody>
          <a:bodyPr/>
          <a:lstStyle/>
          <a:p>
            <a:pPr algn="ctr"/>
            <a:r>
              <a:rPr lang="cs-CZ" dirty="0" smtClean="0"/>
              <a:t>Olomouc 9. 12. 2014, </a:t>
            </a:r>
            <a:r>
              <a:rPr lang="cs-CZ" dirty="0" smtClean="0">
                <a:hlinkClick r:id="rId3"/>
              </a:rPr>
              <a:t>www.</a:t>
            </a:r>
            <a:r>
              <a:rPr lang="cs-CZ" dirty="0" err="1" smtClean="0">
                <a:hlinkClick r:id="rId3"/>
              </a:rPr>
              <a:t>pdf.upol.cz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755541" y="2597218"/>
            <a:ext cx="7337325" cy="1189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11" name="Zástupný symbol pro obsah 4" descr="dn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377" y="1360863"/>
            <a:ext cx="6212001" cy="2859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Zástupný symbol pro obsah 13" descr="biolaborato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2302" y="3791705"/>
            <a:ext cx="5788353" cy="25081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Obrázek 7" descr="OPVK_hor_zakladni_logolink_RGB_cz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6306279"/>
            <a:ext cx="2444914" cy="5342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8625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22548" y="2922660"/>
            <a:ext cx="7629241" cy="3597779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6" name="Obrázek 5" descr="UP_logo_PdF_UP_horizont_cz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3563" y="142529"/>
            <a:ext cx="2389637" cy="1188722"/>
          </a:xfrm>
          <a:prstGeom prst="rect">
            <a:avLst/>
          </a:prstGeom>
        </p:spPr>
      </p:pic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080000" y="6450675"/>
            <a:ext cx="6840000" cy="216000"/>
          </a:xfrm>
        </p:spPr>
        <p:txBody>
          <a:bodyPr/>
          <a:lstStyle/>
          <a:p>
            <a:pPr algn="ctr"/>
            <a:r>
              <a:rPr lang="cs-CZ" dirty="0" smtClean="0"/>
              <a:t>Olomouc 9. 12. 2014, </a:t>
            </a:r>
            <a:r>
              <a:rPr lang="cs-CZ" dirty="0" smtClean="0">
                <a:hlinkClick r:id="rId3"/>
              </a:rPr>
              <a:t>www.</a:t>
            </a:r>
            <a:r>
              <a:rPr lang="cs-CZ" dirty="0" err="1" smtClean="0">
                <a:hlinkClick r:id="rId3"/>
              </a:rPr>
              <a:t>pdf.upol.cz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755541" y="2597218"/>
            <a:ext cx="7337325" cy="1189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8" name="obrázek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412776"/>
            <a:ext cx="5892992" cy="30973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03125" y="3296493"/>
            <a:ext cx="4974223" cy="3166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Obrázek 10" descr="OPVK_hor_zakladni_logolink_RGB_cz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6306279"/>
            <a:ext cx="2444914" cy="5342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8625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20000" y="1980001"/>
            <a:ext cx="7765974" cy="1612866"/>
          </a:xfrm>
        </p:spPr>
        <p:txBody>
          <a:bodyPr/>
          <a:lstStyle/>
          <a:p>
            <a:r>
              <a:rPr lang="cs-CZ" dirty="0" smtClean="0"/>
              <a:t>2) Poradenství pro výchovné poradce na PdF UP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19999" y="2488557"/>
            <a:ext cx="7791611" cy="3852422"/>
          </a:xfrm>
        </p:spPr>
        <p:txBody>
          <a:bodyPr>
            <a:normAutofit fontScale="25000" lnSpcReduction="20000"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cs-CZ" sz="7400" b="1" dirty="0" smtClean="0">
                <a:solidFill>
                  <a:schemeClr val="tx1"/>
                </a:solidFill>
              </a:rPr>
              <a:t>Odbor kariérového poradenství CCV (www.</a:t>
            </a:r>
            <a:r>
              <a:rPr lang="cs-CZ" sz="7400" b="1" dirty="0" err="1" smtClean="0">
                <a:solidFill>
                  <a:schemeClr val="tx1"/>
                </a:solidFill>
              </a:rPr>
              <a:t>ccv.upol.cz</a:t>
            </a:r>
            <a:r>
              <a:rPr lang="cs-CZ" sz="7400" b="1" dirty="0" smtClean="0">
                <a:solidFill>
                  <a:schemeClr val="tx1"/>
                </a:solidFill>
              </a:rPr>
              <a:t>): 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cs-CZ" sz="7400" dirty="0" smtClean="0">
                <a:solidFill>
                  <a:schemeClr val="tx1"/>
                </a:solidFill>
              </a:rPr>
              <a:t> specializace: kariérové poradenství v oblasti pedagogických věd, učitelství jednotlivých stupňů a druhů škol, zabezpečení logopedické péče, přímé </a:t>
            </a:r>
            <a:r>
              <a:rPr lang="cs-CZ" sz="7400" dirty="0" err="1" smtClean="0">
                <a:solidFill>
                  <a:schemeClr val="tx1"/>
                </a:solidFill>
              </a:rPr>
              <a:t>speciálněpedagogické</a:t>
            </a:r>
            <a:r>
              <a:rPr lang="cs-CZ" sz="7400" dirty="0" smtClean="0">
                <a:solidFill>
                  <a:schemeClr val="tx1"/>
                </a:solidFill>
              </a:rPr>
              <a:t> činnosti u zdravotně postižených dětí, žáků a studentů s jiným druhem postižení,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cs-CZ" sz="7400" dirty="0" smtClean="0">
                <a:solidFill>
                  <a:schemeClr val="tx1"/>
                </a:solidFill>
                <a:hlinkClick r:id="rId2"/>
              </a:rPr>
              <a:t> http://www.</a:t>
            </a:r>
            <a:r>
              <a:rPr lang="cs-CZ" sz="7400" dirty="0" err="1" smtClean="0">
                <a:solidFill>
                  <a:schemeClr val="tx1"/>
                </a:solidFill>
                <a:hlinkClick r:id="rId2"/>
              </a:rPr>
              <a:t>ccv.upol.cz</a:t>
            </a:r>
            <a:r>
              <a:rPr lang="cs-CZ" sz="7400" dirty="0" smtClean="0">
                <a:solidFill>
                  <a:schemeClr val="tx1"/>
                </a:solidFill>
                <a:hlinkClick r:id="rId2"/>
              </a:rPr>
              <a:t>/</a:t>
            </a:r>
            <a:r>
              <a:rPr lang="cs-CZ" sz="7400" dirty="0" err="1" smtClean="0">
                <a:solidFill>
                  <a:schemeClr val="tx1"/>
                </a:solidFill>
                <a:hlinkClick r:id="rId2"/>
              </a:rPr>
              <a:t>cz</a:t>
            </a:r>
            <a:r>
              <a:rPr lang="cs-CZ" sz="7400" dirty="0" smtClean="0">
                <a:solidFill>
                  <a:schemeClr val="tx1"/>
                </a:solidFill>
                <a:hlinkClick r:id="rId2"/>
              </a:rPr>
              <a:t>/rubriky/kontakty/</a:t>
            </a:r>
            <a:r>
              <a:rPr lang="cs-CZ" sz="7400" dirty="0" err="1" smtClean="0">
                <a:solidFill>
                  <a:schemeClr val="tx1"/>
                </a:solidFill>
                <a:hlinkClick r:id="rId2"/>
              </a:rPr>
              <a:t>napiste</a:t>
            </a:r>
            <a:r>
              <a:rPr lang="cs-CZ" sz="7400" dirty="0" smtClean="0">
                <a:solidFill>
                  <a:schemeClr val="tx1"/>
                </a:solidFill>
                <a:hlinkClick r:id="rId2"/>
              </a:rPr>
              <a:t>-</a:t>
            </a:r>
            <a:r>
              <a:rPr lang="cs-CZ" sz="7400" dirty="0" err="1" smtClean="0">
                <a:solidFill>
                  <a:schemeClr val="tx1"/>
                </a:solidFill>
                <a:hlinkClick r:id="rId2"/>
              </a:rPr>
              <a:t>nam</a:t>
            </a:r>
            <a:r>
              <a:rPr lang="cs-CZ" sz="7400" dirty="0" smtClean="0">
                <a:solidFill>
                  <a:schemeClr val="tx1"/>
                </a:solidFill>
                <a:hlinkClick r:id="rId2"/>
              </a:rPr>
              <a:t>/</a:t>
            </a:r>
            <a:r>
              <a:rPr lang="cs-CZ" sz="7400" dirty="0" smtClean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cs-CZ" sz="7400" dirty="0" smtClean="0">
                <a:solidFill>
                  <a:schemeClr val="tx1"/>
                </a:solidFill>
              </a:rPr>
              <a:t> Pravidelná setkávání s metodiky a výchovnými poradci základních a středních škol 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cs-CZ" sz="7400" dirty="0" smtClean="0">
                <a:solidFill>
                  <a:schemeClr val="tx1"/>
                </a:solidFill>
              </a:rPr>
              <a:t> Dny otevřených dveří PdF UP – setkání s výchovnými poradci středních škol  </a:t>
            </a:r>
          </a:p>
          <a:p>
            <a:pPr>
              <a:lnSpc>
                <a:spcPct val="120000"/>
              </a:lnSpc>
              <a:buFontTx/>
              <a:buChar char="-"/>
            </a:pPr>
            <a:endParaRPr lang="cs-CZ" sz="3600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cs-CZ" sz="3600" dirty="0" smtClean="0">
                <a:solidFill>
                  <a:schemeClr val="tx1"/>
                </a:solidFill>
              </a:rPr>
              <a:t> 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</a:pPr>
            <a:endParaRPr lang="cs-CZ" dirty="0" smtClean="0">
              <a:solidFill>
                <a:schemeClr val="tx1"/>
              </a:solidFill>
            </a:endParaRPr>
          </a:p>
          <a:p>
            <a:pPr marL="457200" indent="-457200">
              <a:lnSpc>
                <a:spcPct val="120000"/>
              </a:lnSpc>
              <a:spcBef>
                <a:spcPts val="600"/>
              </a:spcBef>
            </a:pPr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6" name="Obrázek 5" descr="UP_logo_PdF_UP_horizont_cz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3563" y="142529"/>
            <a:ext cx="2389637" cy="1188722"/>
          </a:xfrm>
          <a:prstGeom prst="rect">
            <a:avLst/>
          </a:prstGeom>
        </p:spPr>
      </p:pic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080000" y="6450675"/>
            <a:ext cx="6840000" cy="216000"/>
          </a:xfrm>
        </p:spPr>
        <p:txBody>
          <a:bodyPr/>
          <a:lstStyle/>
          <a:p>
            <a:pPr algn="ctr"/>
            <a:r>
              <a:rPr lang="cs-CZ" dirty="0" smtClean="0"/>
              <a:t>Olomouc 9. 12. 2014, </a:t>
            </a:r>
            <a:r>
              <a:rPr lang="cs-CZ" dirty="0" smtClean="0">
                <a:hlinkClick r:id="rId4"/>
              </a:rPr>
              <a:t>www.</a:t>
            </a:r>
            <a:r>
              <a:rPr lang="cs-CZ" dirty="0" err="1" smtClean="0">
                <a:hlinkClick r:id="rId4"/>
              </a:rPr>
              <a:t>pdf.upol.cz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8" name="Obrázek 7" descr="OPVK_hor_zakladni_logolink_RGB_cz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54624" y="6306279"/>
            <a:ext cx="2444914" cy="5342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8625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20000" y="1980001"/>
            <a:ext cx="7765974" cy="1612866"/>
          </a:xfrm>
        </p:spPr>
        <p:txBody>
          <a:bodyPr/>
          <a:lstStyle/>
          <a:p>
            <a:r>
              <a:rPr lang="cs-CZ" dirty="0" smtClean="0"/>
              <a:t>3) Aktuální projekty PdF UP pro kariérové poradce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19999" y="2659472"/>
            <a:ext cx="7791611" cy="3852422"/>
          </a:xfrm>
        </p:spPr>
        <p:txBody>
          <a:bodyPr>
            <a:normAutofit fontScale="32500" lnSpcReduction="20000"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cs-CZ" sz="4500" dirty="0" smtClean="0">
                <a:solidFill>
                  <a:schemeClr val="tx1"/>
                </a:solidFill>
              </a:rPr>
              <a:t> Projekt ROPODOV - </a:t>
            </a:r>
            <a:r>
              <a:rPr lang="cs-CZ" sz="4500" b="1" dirty="0" smtClean="0">
                <a:solidFill>
                  <a:schemeClr val="tx1"/>
                </a:solidFill>
              </a:rPr>
              <a:t>CZ.1.07/1.1.26/03.0011 Rozvoj podnikatelských dovedností žáků</a:t>
            </a:r>
            <a:r>
              <a:rPr lang="cs-CZ" sz="4500" dirty="0" smtClean="0">
                <a:solidFill>
                  <a:schemeClr val="tx1"/>
                </a:solidFill>
              </a:rPr>
              <a:t> (OPVK, 1.1. 2014). </a:t>
            </a:r>
            <a:r>
              <a:rPr lang="cs-CZ" sz="4500" b="1" dirty="0" smtClean="0">
                <a:solidFill>
                  <a:schemeClr val="tx1"/>
                </a:solidFill>
                <a:hlinkClick r:id="rId2"/>
              </a:rPr>
              <a:t>http://www.</a:t>
            </a:r>
            <a:r>
              <a:rPr lang="cs-CZ" sz="4500" b="1" dirty="0" err="1" smtClean="0">
                <a:solidFill>
                  <a:schemeClr val="tx1"/>
                </a:solidFill>
                <a:hlinkClick r:id="rId2"/>
              </a:rPr>
              <a:t>ropodov.upol.cz</a:t>
            </a:r>
            <a:endParaRPr lang="cs-CZ" sz="4500" b="1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cs-CZ" sz="4500" dirty="0" smtClean="0">
                <a:solidFill>
                  <a:schemeClr val="tx1"/>
                </a:solidFill>
              </a:rPr>
              <a:t> Projekt ROPOZ - </a:t>
            </a:r>
            <a:r>
              <a:rPr lang="cs-CZ" sz="4500" b="1" dirty="0" smtClean="0">
                <a:solidFill>
                  <a:schemeClr val="tx1"/>
                </a:solidFill>
              </a:rPr>
              <a:t>CZ.1.07/1.1.00/54.0013 Rozvoj podnikatelských znalostí, schopností a dovedností žáků</a:t>
            </a:r>
            <a:r>
              <a:rPr lang="cs-CZ" sz="4500" dirty="0" smtClean="0">
                <a:solidFill>
                  <a:schemeClr val="tx1"/>
                </a:solidFill>
              </a:rPr>
              <a:t> (OPVK, 1.1, 2014-2015). </a:t>
            </a:r>
            <a:r>
              <a:rPr lang="cs-CZ" sz="4500" b="1" dirty="0" smtClean="0">
                <a:solidFill>
                  <a:schemeClr val="tx1"/>
                </a:solidFill>
                <a:hlinkClick r:id="rId3"/>
              </a:rPr>
              <a:t>http://www.</a:t>
            </a:r>
            <a:r>
              <a:rPr lang="cs-CZ" sz="4500" b="1" dirty="0" err="1" smtClean="0">
                <a:solidFill>
                  <a:schemeClr val="tx1"/>
                </a:solidFill>
                <a:hlinkClick r:id="rId3"/>
              </a:rPr>
              <a:t>ropoz.upol.cz</a:t>
            </a:r>
            <a:endParaRPr lang="cs-CZ" sz="4500" b="1" dirty="0" smtClean="0">
              <a:solidFill>
                <a:schemeClr val="tx1"/>
              </a:solidFill>
            </a:endParaRPr>
          </a:p>
          <a:p>
            <a:pPr marL="457200" indent="-457200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cs-CZ" sz="4500" i="1" dirty="0" smtClean="0">
                <a:solidFill>
                  <a:schemeClr val="tx1"/>
                </a:solidFill>
              </a:rPr>
              <a:t>1) Rozvoj </a:t>
            </a:r>
            <a:r>
              <a:rPr lang="cs-CZ" sz="4500" b="1" i="1" dirty="0" smtClean="0">
                <a:solidFill>
                  <a:schemeClr val="tx1"/>
                </a:solidFill>
              </a:rPr>
              <a:t>podnikatelských znalostí</a:t>
            </a:r>
            <a:r>
              <a:rPr lang="cs-CZ" sz="4500" i="1" dirty="0" smtClean="0">
                <a:solidFill>
                  <a:schemeClr val="tx1"/>
                </a:solidFill>
              </a:rPr>
              <a:t>, schopností a dovedností žáků v počátečním vzdělávání. </a:t>
            </a:r>
          </a:p>
          <a:p>
            <a:pPr marL="457200" indent="-457200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cs-CZ" sz="4500" i="1" dirty="0" smtClean="0">
                <a:solidFill>
                  <a:schemeClr val="tx1"/>
                </a:solidFill>
              </a:rPr>
              <a:t>2) Podpora škol v oblasti </a:t>
            </a:r>
            <a:r>
              <a:rPr lang="cs-CZ" sz="4500" b="1" i="1" dirty="0" smtClean="0">
                <a:solidFill>
                  <a:schemeClr val="tx1"/>
                </a:solidFill>
              </a:rPr>
              <a:t>evaluace</a:t>
            </a:r>
            <a:r>
              <a:rPr lang="cs-CZ" sz="4500" i="1" dirty="0" smtClean="0">
                <a:solidFill>
                  <a:schemeClr val="tx1"/>
                </a:solidFill>
              </a:rPr>
              <a:t>, nabídka evaluačních nástrojů a ověřování klíčových kompetencí žáků za účelem zvyšování kvality vzdělávání.</a:t>
            </a:r>
          </a:p>
          <a:p>
            <a:pPr marL="457200" indent="-457200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cs-CZ" sz="4500" i="1" dirty="0" smtClean="0">
                <a:solidFill>
                  <a:schemeClr val="tx1"/>
                </a:solidFill>
              </a:rPr>
              <a:t>3) Rozvoj </a:t>
            </a:r>
            <a:r>
              <a:rPr lang="cs-CZ" sz="4500" b="1" i="1" dirty="0" smtClean="0">
                <a:solidFill>
                  <a:schemeClr val="tx1"/>
                </a:solidFill>
              </a:rPr>
              <a:t>kariérového poradenství </a:t>
            </a:r>
            <a:r>
              <a:rPr lang="cs-CZ" sz="4500" i="1" dirty="0" smtClean="0">
                <a:solidFill>
                  <a:schemeClr val="tx1"/>
                </a:solidFill>
              </a:rPr>
              <a:t>ve školách, včetně vyhledávání žáků ohrožených nesprávnou volbou nebo předčasným odchodem ze systému vzdělávání.</a:t>
            </a:r>
            <a:r>
              <a:rPr lang="cs-CZ" sz="4500" dirty="0" smtClean="0">
                <a:solidFill>
                  <a:schemeClr val="tx1"/>
                </a:solidFill>
              </a:rPr>
              <a:t> </a:t>
            </a:r>
          </a:p>
          <a:p>
            <a:pPr marL="457200" indent="-457200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cs-CZ" sz="4500" b="1" dirty="0" smtClean="0">
                <a:solidFill>
                  <a:schemeClr val="tx1"/>
                </a:solidFill>
              </a:rPr>
              <a:t>Výstupy: </a:t>
            </a:r>
            <a:r>
              <a:rPr lang="cs-CZ" sz="4500" dirty="0" smtClean="0">
                <a:solidFill>
                  <a:schemeClr val="tx1"/>
                </a:solidFill>
              </a:rPr>
              <a:t>systém podnikatelských kroužků a studentských </a:t>
            </a:r>
            <a:r>
              <a:rPr lang="cs-CZ" sz="4500" dirty="0" err="1" smtClean="0">
                <a:solidFill>
                  <a:schemeClr val="tx1"/>
                </a:solidFill>
              </a:rPr>
              <a:t>minipodniků</a:t>
            </a:r>
            <a:r>
              <a:rPr lang="cs-CZ" sz="4500" dirty="0" smtClean="0">
                <a:solidFill>
                  <a:schemeClr val="tx1"/>
                </a:solidFill>
              </a:rPr>
              <a:t> na ZŠ a SŠ, metodická příručka pro učitele, databáze firem OK, příklady dobré praxe na školách</a:t>
            </a:r>
            <a:endParaRPr lang="cs-CZ" sz="4500" dirty="0"/>
          </a:p>
        </p:txBody>
      </p:sp>
      <p:pic>
        <p:nvPicPr>
          <p:cNvPr id="6" name="Obrázek 5" descr="UP_logo_PdF_UP_horizont_cz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3563" y="142529"/>
            <a:ext cx="2389637" cy="1188722"/>
          </a:xfrm>
          <a:prstGeom prst="rect">
            <a:avLst/>
          </a:prstGeom>
        </p:spPr>
      </p:pic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080000" y="6450675"/>
            <a:ext cx="6840000" cy="216000"/>
          </a:xfrm>
        </p:spPr>
        <p:txBody>
          <a:bodyPr/>
          <a:lstStyle/>
          <a:p>
            <a:pPr algn="ctr"/>
            <a:r>
              <a:rPr lang="cs-CZ" dirty="0" smtClean="0"/>
              <a:t>Olomouc 9. 12. 2014, </a:t>
            </a:r>
            <a:r>
              <a:rPr lang="cs-CZ" dirty="0" smtClean="0">
                <a:hlinkClick r:id="rId5"/>
              </a:rPr>
              <a:t>www.</a:t>
            </a:r>
            <a:r>
              <a:rPr lang="cs-CZ" dirty="0" err="1" smtClean="0">
                <a:hlinkClick r:id="rId5"/>
              </a:rPr>
              <a:t>pdf.upol.cz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9" name="Obrázek 1" descr="Logo OK4Inovace 0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7057" y="382245"/>
            <a:ext cx="17526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2932" y="655712"/>
            <a:ext cx="37909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ek 7" descr="OPVK_hor_zakladni_logolink_RGB_cz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54624" y="6306279"/>
            <a:ext cx="2444914" cy="5342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8625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Obsah: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28546" y="2958576"/>
            <a:ext cx="7560000" cy="3321933"/>
          </a:xfrm>
        </p:spPr>
        <p:txBody>
          <a:bodyPr>
            <a:normAutofit fontScale="77500" lnSpcReduction="20000"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pPr marL="457200" indent="-457200">
              <a:lnSpc>
                <a:spcPct val="120000"/>
              </a:lnSpc>
              <a:spcBef>
                <a:spcPts val="600"/>
              </a:spcBef>
            </a:pPr>
            <a:r>
              <a:rPr lang="cs-CZ" b="1" dirty="0" smtClean="0">
                <a:solidFill>
                  <a:schemeClr val="tx1"/>
                </a:solidFill>
              </a:rPr>
              <a:t>1)  Vzdělávání</a:t>
            </a:r>
            <a:r>
              <a:rPr lang="cs-CZ" dirty="0" smtClean="0">
                <a:solidFill>
                  <a:schemeClr val="tx1"/>
                </a:solidFill>
              </a:rPr>
              <a:t> pro výchovné poradce na PdF UP 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SzPct val="97000"/>
              <a:buFont typeface="+mj-lt"/>
              <a:buAutoNum type="alphaLcParenR"/>
            </a:pPr>
            <a:r>
              <a:rPr lang="cs-CZ" dirty="0" smtClean="0">
                <a:solidFill>
                  <a:schemeClr val="tx1"/>
                </a:solidFill>
              </a:rPr>
              <a:t>akreditovaná studia pro výchovné poradce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SzPct val="97000"/>
              <a:buFont typeface="+mj-lt"/>
              <a:buAutoNum type="alphaLcParenR"/>
            </a:pPr>
            <a:r>
              <a:rPr lang="cs-CZ" dirty="0" smtClean="0">
                <a:solidFill>
                  <a:schemeClr val="tx1"/>
                </a:solidFill>
              </a:rPr>
              <a:t>vzdělávací kurzy DVPP 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SzPct val="97000"/>
              <a:buFont typeface="+mj-lt"/>
              <a:buAutoNum type="alphaLcParenR"/>
            </a:pPr>
            <a:r>
              <a:rPr lang="cs-CZ" dirty="0" smtClean="0">
                <a:solidFill>
                  <a:schemeClr val="tx1"/>
                </a:solidFill>
              </a:rPr>
              <a:t>krátkodobé tematické virtuální vzdělávací kurzy (3D virtuální prostředí, </a:t>
            </a:r>
            <a:r>
              <a:rPr lang="cs-CZ" dirty="0" err="1" smtClean="0">
                <a:solidFill>
                  <a:schemeClr val="tx1"/>
                </a:solidFill>
              </a:rPr>
              <a:t>webináře</a:t>
            </a:r>
            <a:r>
              <a:rPr lang="cs-CZ" dirty="0" smtClean="0">
                <a:solidFill>
                  <a:schemeClr val="tx1"/>
                </a:solidFill>
              </a:rPr>
              <a:t>) 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AutoNum type="arabicParenR"/>
            </a:pPr>
            <a:endParaRPr lang="cs-CZ" dirty="0" smtClean="0">
              <a:solidFill>
                <a:schemeClr val="tx1"/>
              </a:solidFill>
            </a:endParaRPr>
          </a:p>
          <a:p>
            <a:pPr marL="457200" indent="-457200">
              <a:lnSpc>
                <a:spcPct val="120000"/>
              </a:lnSpc>
              <a:spcBef>
                <a:spcPts val="600"/>
              </a:spcBef>
            </a:pPr>
            <a:r>
              <a:rPr lang="cs-CZ" dirty="0" smtClean="0">
                <a:solidFill>
                  <a:schemeClr val="tx1"/>
                </a:solidFill>
              </a:rPr>
              <a:t>2)  </a:t>
            </a:r>
            <a:r>
              <a:rPr lang="cs-CZ" b="1" dirty="0" smtClean="0">
                <a:solidFill>
                  <a:schemeClr val="tx1"/>
                </a:solidFill>
              </a:rPr>
              <a:t>Poradenství</a:t>
            </a:r>
            <a:r>
              <a:rPr lang="cs-CZ" dirty="0" smtClean="0">
                <a:solidFill>
                  <a:schemeClr val="tx1"/>
                </a:solidFill>
              </a:rPr>
              <a:t> pro výchovné poradce na PdF UP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</a:pPr>
            <a:endParaRPr lang="cs-CZ" dirty="0" smtClean="0">
              <a:solidFill>
                <a:schemeClr val="tx1"/>
              </a:solidFill>
            </a:endParaRPr>
          </a:p>
          <a:p>
            <a:pPr marL="457200" indent="-457200">
              <a:lnSpc>
                <a:spcPct val="120000"/>
              </a:lnSpc>
              <a:spcBef>
                <a:spcPts val="600"/>
              </a:spcBef>
            </a:pPr>
            <a:r>
              <a:rPr lang="cs-CZ" dirty="0" smtClean="0">
                <a:solidFill>
                  <a:schemeClr val="tx1"/>
                </a:solidFill>
              </a:rPr>
              <a:t>3)  </a:t>
            </a:r>
            <a:r>
              <a:rPr lang="cs-CZ" b="1" dirty="0" smtClean="0">
                <a:solidFill>
                  <a:schemeClr val="tx1"/>
                </a:solidFill>
              </a:rPr>
              <a:t>Aktuální ESF projekty </a:t>
            </a:r>
            <a:r>
              <a:rPr lang="cs-CZ" dirty="0" smtClean="0">
                <a:solidFill>
                  <a:schemeClr val="tx1"/>
                </a:solidFill>
              </a:rPr>
              <a:t>PdF UP pro výchovné poradce</a:t>
            </a:r>
            <a:endParaRPr lang="cs-CZ" dirty="0" smtClean="0"/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6" name="Obrázek 5" descr="UP_logo_PdF_UP_horizont_cz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3563" y="142529"/>
            <a:ext cx="2389637" cy="1188722"/>
          </a:xfrm>
          <a:prstGeom prst="rect">
            <a:avLst/>
          </a:prstGeom>
        </p:spPr>
      </p:pic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080000" y="6450675"/>
            <a:ext cx="6840000" cy="216000"/>
          </a:xfrm>
        </p:spPr>
        <p:txBody>
          <a:bodyPr/>
          <a:lstStyle/>
          <a:p>
            <a:pPr algn="ctr"/>
            <a:r>
              <a:rPr lang="cs-CZ" dirty="0" smtClean="0"/>
              <a:t>Olomouc 9. 12. 2014, </a:t>
            </a:r>
            <a:r>
              <a:rPr lang="cs-CZ" dirty="0" smtClean="0">
                <a:hlinkClick r:id="rId3"/>
              </a:rPr>
              <a:t>www.</a:t>
            </a:r>
            <a:r>
              <a:rPr lang="cs-CZ" dirty="0" err="1" smtClean="0">
                <a:hlinkClick r:id="rId3"/>
              </a:rPr>
              <a:t>pdf.upol.cz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8" name="Picture 7" descr="http://www.pmprojekce.cz/foto/2010_U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0255" y="-1"/>
            <a:ext cx="5409284" cy="3042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ázek 8" descr="OPVK_hor_zakladni_logolink_RGB_cz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54624" y="6306279"/>
            <a:ext cx="2444914" cy="5342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8625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1) Vzdělávání výchovných poradců na PdF UP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20000" y="2488557"/>
            <a:ext cx="7560000" cy="3321933"/>
          </a:xfrm>
        </p:spPr>
        <p:txBody>
          <a:bodyPr>
            <a:normAutofit fontScale="85000" lnSpcReduction="10000"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pPr marL="457200" indent="-457200">
              <a:lnSpc>
                <a:spcPct val="120000"/>
              </a:lnSpc>
              <a:spcBef>
                <a:spcPts val="600"/>
              </a:spcBef>
            </a:pPr>
            <a:r>
              <a:rPr lang="cs-CZ" dirty="0" smtClean="0">
                <a:solidFill>
                  <a:schemeClr val="tx1"/>
                </a:solidFill>
              </a:rPr>
              <a:t>Centrum celoživotního vzdělávání (CCV) a 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</a:pPr>
            <a:r>
              <a:rPr lang="cs-CZ" dirty="0" smtClean="0">
                <a:solidFill>
                  <a:schemeClr val="tx1"/>
                </a:solidFill>
              </a:rPr>
              <a:t>Centrum inovací ve vzdělávání (CIV): 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</a:pPr>
            <a:endParaRPr lang="cs-CZ" dirty="0" smtClean="0">
              <a:solidFill>
                <a:schemeClr val="tx1"/>
              </a:solidFill>
            </a:endParaRP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SzPct val="97000"/>
              <a:buFont typeface="+mj-lt"/>
              <a:buAutoNum type="alphaLcParenR"/>
            </a:pPr>
            <a:r>
              <a:rPr lang="cs-CZ" dirty="0" smtClean="0">
                <a:solidFill>
                  <a:schemeClr val="tx1"/>
                </a:solidFill>
              </a:rPr>
              <a:t>akreditované studijní programy CŽV pro výchovné poradce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SzPct val="97000"/>
              <a:buFont typeface="+mj-lt"/>
              <a:buAutoNum type="alphaLcParenR"/>
            </a:pPr>
            <a:r>
              <a:rPr lang="cs-CZ" dirty="0" smtClean="0">
                <a:solidFill>
                  <a:schemeClr val="tx1"/>
                </a:solidFill>
              </a:rPr>
              <a:t>vzdělávací kurzy DVPP 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SzPct val="97000"/>
              <a:buFont typeface="+mj-lt"/>
              <a:buAutoNum type="alphaLcParenR"/>
            </a:pPr>
            <a:r>
              <a:rPr lang="cs-CZ" dirty="0" smtClean="0">
                <a:solidFill>
                  <a:schemeClr val="tx1"/>
                </a:solidFill>
              </a:rPr>
              <a:t>krátkodobé tematické virtuální vzdělávací kurzy (3D virtuální prostředí, </a:t>
            </a:r>
            <a:r>
              <a:rPr lang="cs-CZ" dirty="0" err="1" smtClean="0">
                <a:solidFill>
                  <a:schemeClr val="tx1"/>
                </a:solidFill>
              </a:rPr>
              <a:t>webináře</a:t>
            </a:r>
            <a:r>
              <a:rPr lang="cs-CZ" dirty="0" smtClean="0">
                <a:solidFill>
                  <a:schemeClr val="tx1"/>
                </a:solidFill>
              </a:rPr>
              <a:t>) 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6" name="Obrázek 5" descr="UP_logo_PdF_UP_horizont_cz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3563" y="142529"/>
            <a:ext cx="2389637" cy="1188722"/>
          </a:xfrm>
          <a:prstGeom prst="rect">
            <a:avLst/>
          </a:prstGeom>
        </p:spPr>
      </p:pic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080000" y="6450675"/>
            <a:ext cx="6840000" cy="216000"/>
          </a:xfrm>
        </p:spPr>
        <p:txBody>
          <a:bodyPr/>
          <a:lstStyle/>
          <a:p>
            <a:pPr algn="ctr"/>
            <a:r>
              <a:rPr lang="cs-CZ" dirty="0" smtClean="0"/>
              <a:t>Olomouc 9. 12. 2014, </a:t>
            </a:r>
            <a:r>
              <a:rPr lang="cs-CZ" dirty="0" smtClean="0">
                <a:hlinkClick r:id="rId3"/>
              </a:rPr>
              <a:t>www.</a:t>
            </a:r>
            <a:r>
              <a:rPr lang="cs-CZ" dirty="0" err="1" smtClean="0">
                <a:hlinkClick r:id="rId3"/>
              </a:rPr>
              <a:t>pdf.upol.cz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33544" y="2804935"/>
            <a:ext cx="21336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ek 7" descr="OPVK_hor_zakladni_logolink_RGB_cz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54624" y="6306279"/>
            <a:ext cx="2444914" cy="5342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8625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a) Akreditovaná studia pro výchovné poradce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19999" y="2488557"/>
            <a:ext cx="7877069" cy="3553320"/>
          </a:xfrm>
        </p:spPr>
        <p:txBody>
          <a:bodyPr>
            <a:normAutofit fontScale="92500" lnSpcReduction="10000"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cs-CZ" sz="1900" dirty="0" smtClean="0"/>
              <a:t>dle MŠMT ČR č. 317/2005 Sb., o DVPP, akreditační komisi a kariérním systému pedagogických pracovníků, ve znění </a:t>
            </a:r>
            <a:r>
              <a:rPr lang="cs-CZ" sz="1900" dirty="0" err="1" smtClean="0"/>
              <a:t>pozd</a:t>
            </a:r>
            <a:r>
              <a:rPr lang="cs-CZ" sz="1900" dirty="0" smtClean="0"/>
              <a:t>. př. </a:t>
            </a:r>
          </a:p>
          <a:p>
            <a:pPr>
              <a:buFontTx/>
              <a:buChar char="-"/>
            </a:pPr>
            <a:r>
              <a:rPr lang="cs-CZ" sz="1900" dirty="0" smtClean="0"/>
              <a:t> zák. 563/2004 Sb., o pedagogických pracovnících a o změně některých zákonů, ve znění </a:t>
            </a:r>
            <a:r>
              <a:rPr lang="cs-CZ" sz="1900" dirty="0" err="1" smtClean="0"/>
              <a:t>pozd</a:t>
            </a:r>
            <a:r>
              <a:rPr lang="cs-CZ" sz="1900" dirty="0" smtClean="0"/>
              <a:t>. př.</a:t>
            </a:r>
          </a:p>
          <a:p>
            <a:pPr marL="457200" indent="-457200">
              <a:buSzPct val="97000"/>
            </a:pPr>
            <a:endParaRPr lang="cs-CZ" b="1" dirty="0" smtClean="0">
              <a:solidFill>
                <a:schemeClr val="tx1"/>
              </a:solidFill>
            </a:endParaRPr>
          </a:p>
          <a:p>
            <a:pPr marL="457200" indent="-457200">
              <a:buSzPct val="97000"/>
              <a:buFont typeface="Arial" pitchFamily="34" charset="0"/>
              <a:buChar char="•"/>
            </a:pPr>
            <a:r>
              <a:rPr lang="cs-CZ" b="1" dirty="0" smtClean="0">
                <a:solidFill>
                  <a:schemeClr val="tx1"/>
                </a:solidFill>
              </a:rPr>
              <a:t>Studium pro výchovné poradce (§ 8) </a:t>
            </a:r>
          </a:p>
          <a:p>
            <a:pPr marL="457200" indent="-457200">
              <a:buSzPct val="97000"/>
              <a:buFont typeface="Arial" pitchFamily="34" charset="0"/>
              <a:buChar char="•"/>
            </a:pPr>
            <a:r>
              <a:rPr lang="cs-CZ" b="1" dirty="0" smtClean="0">
                <a:solidFill>
                  <a:schemeClr val="tx1"/>
                </a:solidFill>
              </a:rPr>
              <a:t>Speciální pedagogika pro výchovné poradce (§ 10)</a:t>
            </a:r>
          </a:p>
          <a:p>
            <a:pPr marL="457200" indent="-457200">
              <a:buSzPct val="97000"/>
              <a:buFont typeface="Arial" pitchFamily="34" charset="0"/>
              <a:buChar char="•"/>
            </a:pPr>
            <a:r>
              <a:rPr lang="cs-CZ" b="1" dirty="0" smtClean="0">
                <a:solidFill>
                  <a:schemeClr val="tx1"/>
                </a:solidFill>
              </a:rPr>
              <a:t>Speciální pedagogika pro učitele, vychovatele </a:t>
            </a:r>
          </a:p>
          <a:p>
            <a:pPr marL="457200" indent="-457200">
              <a:buSzPct val="97000"/>
            </a:pPr>
            <a:r>
              <a:rPr lang="cs-CZ" b="1" dirty="0" smtClean="0">
                <a:solidFill>
                  <a:schemeClr val="tx1"/>
                </a:solidFill>
              </a:rPr>
              <a:t>      a výchovné poradce (§ 10) 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6" name="Obrázek 5" descr="UP_logo_PdF_UP_horizont_cz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3563" y="142529"/>
            <a:ext cx="2389637" cy="1188722"/>
          </a:xfrm>
          <a:prstGeom prst="rect">
            <a:avLst/>
          </a:prstGeom>
        </p:spPr>
      </p:pic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080000" y="6450675"/>
            <a:ext cx="6840000" cy="216000"/>
          </a:xfrm>
        </p:spPr>
        <p:txBody>
          <a:bodyPr/>
          <a:lstStyle/>
          <a:p>
            <a:pPr algn="ctr"/>
            <a:r>
              <a:rPr lang="cs-CZ" dirty="0" smtClean="0"/>
              <a:t>Olomouc 9. 12. 2014, </a:t>
            </a:r>
            <a:r>
              <a:rPr lang="cs-CZ" dirty="0" smtClean="0">
                <a:hlinkClick r:id="rId3"/>
              </a:rPr>
              <a:t>www.</a:t>
            </a:r>
            <a:r>
              <a:rPr lang="cs-CZ" dirty="0" err="1" smtClean="0">
                <a:hlinkClick r:id="rId3"/>
              </a:rPr>
              <a:t>pdf.upol.cz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8" name="Obrázek 7" descr="OPVK_hor_zakladni_logolink_RGB_c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54624" y="6306279"/>
            <a:ext cx="2444914" cy="5342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8625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STUDIUM PRO VÝCHOVNÉ PORADCE (§ 8)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19999" y="2488556"/>
            <a:ext cx="7629241" cy="398061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 číslo programu 9202W001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 studium k získání kvalifikačních předpokladů (§ 7-9)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 vede k získání kvalifikace VÝCHOVNÝ PORADCE 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 kombinované studium: kombinace prezenčního a distančního studia (online – LMS)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 2 roky, 250 hodin, 1. rok = 13.870 Kč, 2. rok = 16.410 Kč 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 závěrečné zkoušky: </a:t>
            </a:r>
          </a:p>
          <a:p>
            <a:pPr marL="457200" indent="-457200">
              <a:lnSpc>
                <a:spcPct val="120000"/>
              </a:lnSpc>
              <a:buAutoNum type="arabicParenR"/>
            </a:pPr>
            <a:r>
              <a:rPr lang="cs-CZ" dirty="0" smtClean="0">
                <a:solidFill>
                  <a:schemeClr val="tx1"/>
                </a:solidFill>
              </a:rPr>
              <a:t>Osobnost výchovného poradce a kariérové poradenství</a:t>
            </a:r>
          </a:p>
          <a:p>
            <a:pPr marL="457200" indent="-457200">
              <a:lnSpc>
                <a:spcPct val="120000"/>
              </a:lnSpc>
              <a:buAutoNum type="arabicParenR"/>
            </a:pPr>
            <a:r>
              <a:rPr lang="cs-CZ" dirty="0" smtClean="0">
                <a:solidFill>
                  <a:schemeClr val="tx1"/>
                </a:solidFill>
              </a:rPr>
              <a:t>Základní diagnostické a intervenční techniky v poradenské práce ve škole, školní třída a její diagnostika</a:t>
            </a:r>
          </a:p>
          <a:p>
            <a:pPr marL="457200" indent="-457200">
              <a:lnSpc>
                <a:spcPct val="120000"/>
              </a:lnSpc>
              <a:buAutoNum type="arabicParenR"/>
            </a:pPr>
            <a:r>
              <a:rPr lang="cs-CZ" dirty="0" smtClean="0">
                <a:solidFill>
                  <a:schemeClr val="tx1"/>
                </a:solidFill>
              </a:rPr>
              <a:t>Integrace žáků se speciálními vzdělávacími potřebami </a:t>
            </a:r>
          </a:p>
          <a:p>
            <a:pPr marL="457200" indent="-457200">
              <a:lnSpc>
                <a:spcPct val="120000"/>
              </a:lnSpc>
            </a:pPr>
            <a:r>
              <a:rPr lang="cs-CZ" dirty="0" smtClean="0">
                <a:solidFill>
                  <a:schemeClr val="tx1"/>
                </a:solidFill>
              </a:rPr>
              <a:t>4)      Obhajoba závěrečné písemné práce 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6" name="Obrázek 5" descr="UP_logo_PdF_UP_horizont_cz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3563" y="142529"/>
            <a:ext cx="2389637" cy="1188722"/>
          </a:xfrm>
          <a:prstGeom prst="rect">
            <a:avLst/>
          </a:prstGeom>
        </p:spPr>
      </p:pic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080000" y="6450675"/>
            <a:ext cx="6840000" cy="216000"/>
          </a:xfrm>
        </p:spPr>
        <p:txBody>
          <a:bodyPr/>
          <a:lstStyle/>
          <a:p>
            <a:pPr algn="ctr"/>
            <a:r>
              <a:rPr lang="cs-CZ" dirty="0" smtClean="0"/>
              <a:t>Olomouc 9. 12. 2014, </a:t>
            </a:r>
            <a:r>
              <a:rPr lang="cs-CZ" dirty="0" smtClean="0">
                <a:hlinkClick r:id="rId3"/>
              </a:rPr>
              <a:t>www.</a:t>
            </a:r>
            <a:r>
              <a:rPr lang="cs-CZ" dirty="0" err="1" smtClean="0">
                <a:hlinkClick r:id="rId3"/>
              </a:rPr>
              <a:t>pdf.upol.cz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8" name="Obrázek 7" descr="OPVK_hor_zakladni_logolink_RGB_c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54624" y="6306279"/>
            <a:ext cx="2444914" cy="5342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8625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STUDIUM </a:t>
            </a:r>
            <a:br>
              <a:rPr lang="cs-CZ" dirty="0" smtClean="0"/>
            </a:br>
            <a:r>
              <a:rPr lang="cs-CZ" dirty="0" smtClean="0"/>
              <a:t>PRO VP (§ 8) </a:t>
            </a:r>
            <a:endParaRPr lang="cs-CZ" dirty="0"/>
          </a:p>
        </p:txBody>
      </p:sp>
      <p:pic>
        <p:nvPicPr>
          <p:cNvPr id="6" name="Obrázek 5" descr="UP_logo_PdF_UP_horizont_cz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3563" y="142529"/>
            <a:ext cx="2389637" cy="1188722"/>
          </a:xfrm>
          <a:prstGeom prst="rect">
            <a:avLst/>
          </a:prstGeom>
        </p:spPr>
      </p:pic>
      <p:sp>
        <p:nvSpPr>
          <p:cNvPr id="7" name="Podnadpis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6108" y="241236"/>
            <a:ext cx="6128152" cy="6227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080000" y="6450675"/>
            <a:ext cx="6840000" cy="216000"/>
          </a:xfrm>
        </p:spPr>
        <p:txBody>
          <a:bodyPr/>
          <a:lstStyle/>
          <a:p>
            <a:pPr algn="ctr"/>
            <a:r>
              <a:rPr lang="cs-CZ" dirty="0" smtClean="0"/>
              <a:t>Olomouc 9. 12. 2014, </a:t>
            </a:r>
            <a:r>
              <a:rPr lang="cs-CZ" dirty="0" smtClean="0">
                <a:hlinkClick r:id="rId4"/>
              </a:rPr>
              <a:t>www.</a:t>
            </a:r>
            <a:r>
              <a:rPr lang="cs-CZ" dirty="0" err="1" smtClean="0">
                <a:hlinkClick r:id="rId4"/>
              </a:rPr>
              <a:t>pdf.upol.cz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9" name="Obrázek 8" descr="OPVK_hor_zakladni_logolink_RGB_cz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306279"/>
            <a:ext cx="2444914" cy="5342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8625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STUDIUM </a:t>
            </a:r>
            <a:br>
              <a:rPr lang="cs-CZ" dirty="0" smtClean="0"/>
            </a:br>
            <a:r>
              <a:rPr lang="cs-CZ" dirty="0" smtClean="0"/>
              <a:t>PRO VP (§ 8) </a:t>
            </a:r>
            <a:endParaRPr lang="cs-CZ" dirty="0"/>
          </a:p>
        </p:txBody>
      </p:sp>
      <p:pic>
        <p:nvPicPr>
          <p:cNvPr id="6" name="Obrázek 5" descr="UP_logo_PdF_UP_horizont_cz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3563" y="142529"/>
            <a:ext cx="2389637" cy="1188722"/>
          </a:xfrm>
          <a:prstGeom prst="rect">
            <a:avLst/>
          </a:prstGeom>
        </p:spPr>
      </p:pic>
      <p:sp>
        <p:nvSpPr>
          <p:cNvPr id="7" name="Podnadpis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080000" y="6450675"/>
            <a:ext cx="6840000" cy="216000"/>
          </a:xfrm>
        </p:spPr>
        <p:txBody>
          <a:bodyPr/>
          <a:lstStyle/>
          <a:p>
            <a:pPr algn="ctr"/>
            <a:r>
              <a:rPr lang="cs-CZ" dirty="0" smtClean="0"/>
              <a:t>Olomouc 9. 12. 2014, </a:t>
            </a:r>
            <a:r>
              <a:rPr lang="cs-CZ" dirty="0" smtClean="0">
                <a:hlinkClick r:id="rId3"/>
              </a:rPr>
              <a:t>www.</a:t>
            </a:r>
            <a:r>
              <a:rPr lang="cs-CZ" dirty="0" err="1" smtClean="0">
                <a:hlinkClick r:id="rId3"/>
              </a:rPr>
              <a:t>pdf.upol.cz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06093" y="365807"/>
            <a:ext cx="6193445" cy="5872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ázek 8" descr="OPVK_hor_zakladni_logolink_RGB_cz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306279"/>
            <a:ext cx="2444914" cy="5342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8625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SPECIÁLNÍ PEDAGOGIKA PRO VÝCHOVNÉ PORADCE (§ 10)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22548" y="2922660"/>
            <a:ext cx="7629241" cy="3597779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cs-CZ" sz="1800" dirty="0" smtClean="0">
                <a:solidFill>
                  <a:schemeClr val="tx1"/>
                </a:solidFill>
              </a:rPr>
              <a:t> číslo programu 9204W004</a:t>
            </a:r>
          </a:p>
          <a:p>
            <a:pPr>
              <a:buFont typeface="Arial" pitchFamily="34" charset="0"/>
              <a:buChar char="•"/>
            </a:pPr>
            <a:r>
              <a:rPr lang="cs-CZ" sz="1800" dirty="0" smtClean="0">
                <a:solidFill>
                  <a:schemeClr val="tx1"/>
                </a:solidFill>
              </a:rPr>
              <a:t> doplnění </a:t>
            </a:r>
            <a:r>
              <a:rPr lang="cs-CZ" sz="1800" dirty="0" err="1" smtClean="0">
                <a:solidFill>
                  <a:schemeClr val="tx1"/>
                </a:solidFill>
              </a:rPr>
              <a:t>odb</a:t>
            </a:r>
            <a:r>
              <a:rPr lang="cs-CZ" sz="1800" dirty="0" smtClean="0">
                <a:solidFill>
                  <a:schemeClr val="tx1"/>
                </a:solidFill>
              </a:rPr>
              <a:t>. kvalifikace o </a:t>
            </a:r>
            <a:r>
              <a:rPr lang="cs-CZ" sz="1800" dirty="0" err="1" smtClean="0">
                <a:solidFill>
                  <a:schemeClr val="tx1"/>
                </a:solidFill>
              </a:rPr>
              <a:t>spec</a:t>
            </a:r>
            <a:r>
              <a:rPr lang="cs-CZ" sz="1800" dirty="0" smtClean="0">
                <a:solidFill>
                  <a:schemeClr val="tx1"/>
                </a:solidFill>
              </a:rPr>
              <a:t>. </a:t>
            </a:r>
            <a:r>
              <a:rPr lang="cs-CZ" sz="1800" dirty="0" err="1" smtClean="0">
                <a:solidFill>
                  <a:schemeClr val="tx1"/>
                </a:solidFill>
              </a:rPr>
              <a:t>ped</a:t>
            </a:r>
            <a:r>
              <a:rPr lang="cs-CZ" sz="1800" dirty="0" smtClean="0">
                <a:solidFill>
                  <a:schemeClr val="tx1"/>
                </a:solidFill>
              </a:rPr>
              <a:t>. oblast </a:t>
            </a:r>
          </a:p>
          <a:p>
            <a:pPr>
              <a:buFont typeface="Arial" pitchFamily="34" charset="0"/>
              <a:buChar char="•"/>
            </a:pPr>
            <a:r>
              <a:rPr lang="cs-CZ" sz="1800" dirty="0" smtClean="0">
                <a:solidFill>
                  <a:schemeClr val="tx1"/>
                </a:solidFill>
              </a:rPr>
              <a:t> 1 rok, 60 hodin, 1. rok = 11.080 Kč</a:t>
            </a:r>
          </a:p>
          <a:p>
            <a:pPr>
              <a:buFont typeface="Arial" pitchFamily="34" charset="0"/>
              <a:buChar char="•"/>
            </a:pPr>
            <a:r>
              <a:rPr lang="cs-CZ" sz="1800" dirty="0" smtClean="0">
                <a:solidFill>
                  <a:schemeClr val="tx1"/>
                </a:solidFill>
              </a:rPr>
              <a:t> kombinované studium – prezenční a online studium</a:t>
            </a:r>
          </a:p>
          <a:p>
            <a:pPr>
              <a:buFont typeface="Arial" pitchFamily="34" charset="0"/>
              <a:buChar char="•"/>
            </a:pPr>
            <a:r>
              <a:rPr lang="cs-CZ" sz="1800" dirty="0" smtClean="0">
                <a:solidFill>
                  <a:schemeClr val="tx1"/>
                </a:solidFill>
              </a:rPr>
              <a:t> závěrečná zkouška z předmětů:</a:t>
            </a:r>
          </a:p>
          <a:p>
            <a:pPr lvl="0"/>
            <a:r>
              <a:rPr lang="cs-CZ" sz="1800" dirty="0" smtClean="0">
                <a:solidFill>
                  <a:schemeClr val="tx1"/>
                </a:solidFill>
              </a:rPr>
              <a:t>a) Žáci se senzorickým a somatickým postižením</a:t>
            </a:r>
          </a:p>
          <a:p>
            <a:pPr lvl="0"/>
            <a:r>
              <a:rPr lang="cs-CZ" sz="1800" dirty="0" smtClean="0">
                <a:solidFill>
                  <a:schemeClr val="tx1"/>
                </a:solidFill>
              </a:rPr>
              <a:t>b) Logopedie a SPU</a:t>
            </a:r>
          </a:p>
          <a:p>
            <a:pPr lvl="0"/>
            <a:r>
              <a:rPr lang="cs-CZ" sz="1800" dirty="0" smtClean="0">
                <a:solidFill>
                  <a:schemeClr val="tx1"/>
                </a:solidFill>
              </a:rPr>
              <a:t>c) </a:t>
            </a:r>
            <a:r>
              <a:rPr lang="cs-CZ" sz="1800" dirty="0" err="1" smtClean="0">
                <a:solidFill>
                  <a:schemeClr val="tx1"/>
                </a:solidFill>
              </a:rPr>
              <a:t>Psychopedie</a:t>
            </a:r>
            <a:r>
              <a:rPr lang="cs-CZ" sz="1800" dirty="0" smtClean="0">
                <a:solidFill>
                  <a:schemeClr val="tx1"/>
                </a:solidFill>
              </a:rPr>
              <a:t> a </a:t>
            </a:r>
            <a:r>
              <a:rPr lang="cs-CZ" sz="1800" dirty="0" err="1" smtClean="0">
                <a:solidFill>
                  <a:schemeClr val="tx1"/>
                </a:solidFill>
              </a:rPr>
              <a:t>etopedie</a:t>
            </a:r>
            <a:endParaRPr lang="cs-CZ" sz="1800" dirty="0" smtClean="0">
              <a:solidFill>
                <a:schemeClr val="tx1"/>
              </a:solidFill>
            </a:endParaRPr>
          </a:p>
          <a:p>
            <a:r>
              <a:rPr lang="cs-CZ" sz="1800" dirty="0" smtClean="0">
                <a:solidFill>
                  <a:schemeClr val="tx1"/>
                </a:solidFill>
              </a:rPr>
              <a:t>d) Obhajoba závěrečné písemné práce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6" name="Obrázek 5" descr="UP_logo_PdF_UP_horizont_cz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3563" y="142529"/>
            <a:ext cx="2389637" cy="1188722"/>
          </a:xfrm>
          <a:prstGeom prst="rect">
            <a:avLst/>
          </a:prstGeom>
        </p:spPr>
      </p:pic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080000" y="6450675"/>
            <a:ext cx="6840000" cy="216000"/>
          </a:xfrm>
        </p:spPr>
        <p:txBody>
          <a:bodyPr/>
          <a:lstStyle/>
          <a:p>
            <a:pPr algn="ctr"/>
            <a:r>
              <a:rPr lang="cs-CZ" dirty="0" smtClean="0"/>
              <a:t>Olomouc 9. 12. 2014, </a:t>
            </a:r>
            <a:r>
              <a:rPr lang="cs-CZ" dirty="0" smtClean="0">
                <a:hlinkClick r:id="rId3"/>
              </a:rPr>
              <a:t>www.</a:t>
            </a:r>
            <a:r>
              <a:rPr lang="cs-CZ" dirty="0" err="1" smtClean="0">
                <a:hlinkClick r:id="rId3"/>
              </a:rPr>
              <a:t>pdf.upol.cz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8" name="Obrázek 7" descr="OPVK_hor_zakladni_logolink_RGB_c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54624" y="6306279"/>
            <a:ext cx="2444914" cy="5342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8625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SPECIÁLNÍ PEDAGOGIKA  PRO UČITELE, VYCHOVATELE A VÝCHOVNÉ PORADCE (§ 10)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22548" y="2922660"/>
            <a:ext cx="7629241" cy="3597779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cs-CZ" sz="1800" dirty="0" smtClean="0">
                <a:solidFill>
                  <a:schemeClr val="tx1"/>
                </a:solidFill>
              </a:rPr>
              <a:t> číslo programu 9204W008</a:t>
            </a:r>
          </a:p>
          <a:p>
            <a:pPr>
              <a:buFont typeface="Arial" pitchFamily="34" charset="0"/>
              <a:buChar char="•"/>
            </a:pPr>
            <a:r>
              <a:rPr lang="cs-CZ" sz="1800" dirty="0" smtClean="0">
                <a:solidFill>
                  <a:schemeClr val="tx1"/>
                </a:solidFill>
              </a:rPr>
              <a:t> pro pedagogické pracovníky a výchovné poradce, kteří se při své práci setkávají se speciálně pedagogickou problematikou</a:t>
            </a:r>
          </a:p>
          <a:p>
            <a:pPr>
              <a:buFont typeface="Arial" pitchFamily="34" charset="0"/>
              <a:buChar char="•"/>
            </a:pPr>
            <a:r>
              <a:rPr lang="cs-CZ" sz="1800" dirty="0" smtClean="0">
                <a:solidFill>
                  <a:schemeClr val="tx1"/>
                </a:solidFill>
              </a:rPr>
              <a:t> 1 rok, 60 hodin, 1. rok = 14.400 Kč</a:t>
            </a:r>
          </a:p>
          <a:p>
            <a:pPr>
              <a:buFont typeface="Arial" pitchFamily="34" charset="0"/>
              <a:buChar char="•"/>
            </a:pPr>
            <a:r>
              <a:rPr lang="cs-CZ" sz="1800" dirty="0" smtClean="0">
                <a:solidFill>
                  <a:schemeClr val="tx1"/>
                </a:solidFill>
              </a:rPr>
              <a:t> nejedná se o kvalifikační studium speciálního pedagoga</a:t>
            </a:r>
          </a:p>
          <a:p>
            <a:pPr>
              <a:buFont typeface="Arial" pitchFamily="34" charset="0"/>
              <a:buChar char="•"/>
            </a:pPr>
            <a:r>
              <a:rPr lang="cs-CZ" sz="1800" dirty="0" smtClean="0">
                <a:solidFill>
                  <a:schemeClr val="tx1"/>
                </a:solidFill>
              </a:rPr>
              <a:t> závěrečná zkouška: pohovor a obhajoba závěrečné práce 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6" name="Obrázek 5" descr="UP_logo_PdF_UP_horizont_cz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3563" y="142529"/>
            <a:ext cx="2389637" cy="1188722"/>
          </a:xfrm>
          <a:prstGeom prst="rect">
            <a:avLst/>
          </a:prstGeom>
        </p:spPr>
      </p:pic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080000" y="6450675"/>
            <a:ext cx="6840000" cy="216000"/>
          </a:xfrm>
        </p:spPr>
        <p:txBody>
          <a:bodyPr/>
          <a:lstStyle/>
          <a:p>
            <a:pPr algn="ctr"/>
            <a:r>
              <a:rPr lang="cs-CZ" dirty="0" smtClean="0"/>
              <a:t>Olomouc 9. 12. 2014, </a:t>
            </a:r>
            <a:r>
              <a:rPr lang="cs-CZ" dirty="0" smtClean="0">
                <a:hlinkClick r:id="rId3"/>
              </a:rPr>
              <a:t>www.</a:t>
            </a:r>
            <a:r>
              <a:rPr lang="cs-CZ" dirty="0" err="1" smtClean="0">
                <a:hlinkClick r:id="rId3"/>
              </a:rPr>
              <a:t>pdf.upol.cz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8" name="Obrázek 7" descr="OPVK_hor_zakladni_logolink_RGB_c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54624" y="6306279"/>
            <a:ext cx="2444914" cy="5342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8625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P_prezentace_cz">
  <a:themeElements>
    <a:clrScheme name="U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BAB"/>
      </a:accent1>
      <a:accent2>
        <a:srgbClr val="6C6D70"/>
      </a:accent2>
      <a:accent3>
        <a:srgbClr val="A5A5A5"/>
      </a:accent3>
      <a:accent4>
        <a:srgbClr val="ED7D31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UP_Prezentace_2.potx" id="{755D0361-9207-4673-B4A5-8DE80FB40899}" vid="{B1A348AD-3F36-40BB-80C1-28390A7D89FC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UP_prezentace_cz</Template>
  <TotalTime>199</TotalTime>
  <Words>854</Words>
  <Application>Microsoft Office PowerPoint</Application>
  <PresentationFormat>Vlastní</PresentationFormat>
  <Paragraphs>158</Paragraphs>
  <Slides>19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UP_prezentace_cz</vt:lpstr>
      <vt:lpstr>Systém podpory výchovných poradců na Pedagogické fakultě Univerzity Palackého</vt:lpstr>
      <vt:lpstr>Obsah:</vt:lpstr>
      <vt:lpstr>1) Vzdělávání výchovných poradců na PdF UP </vt:lpstr>
      <vt:lpstr>a) Akreditovaná studia pro výchovné poradce </vt:lpstr>
      <vt:lpstr>STUDIUM PRO VÝCHOVNÉ PORADCE (§ 8)</vt:lpstr>
      <vt:lpstr>STUDIUM  PRO VP (§ 8) </vt:lpstr>
      <vt:lpstr>STUDIUM  PRO VP (§ 8) </vt:lpstr>
      <vt:lpstr>SPECIÁLNÍ PEDAGOGIKA PRO VÝCHOVNÉ PORADCE (§ 10)</vt:lpstr>
      <vt:lpstr>SPECIÁLNÍ PEDAGOGIKA  PRO UČITELE, VYCHOVATELE A VÝCHOVNÉ PORADCE (§ 10)</vt:lpstr>
      <vt:lpstr>b) KURZY DVPP (www.ccv.upol.cz) </vt:lpstr>
      <vt:lpstr>c) VIRTUÁLNÍ VZDĚLÁVACÍ KURZY</vt:lpstr>
      <vt:lpstr>Snímek 12</vt:lpstr>
      <vt:lpstr>Snímek 13</vt:lpstr>
      <vt:lpstr>Snímek 14</vt:lpstr>
      <vt:lpstr>Snímek 15</vt:lpstr>
      <vt:lpstr>Snímek 16</vt:lpstr>
      <vt:lpstr>Snímek 17</vt:lpstr>
      <vt:lpstr>2) Poradenství pro výchovné poradce na PdF UP </vt:lpstr>
      <vt:lpstr>3) Aktuální projekty PdF UP pro kariérové poradce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Systém podpory výchovných poradců na Pedagogické fakultě Univerzity Palackého</dc:title>
  <dc:creator>maresh</dc:creator>
  <cp:lastModifiedBy>maresh</cp:lastModifiedBy>
  <cp:revision>12</cp:revision>
  <dcterms:created xsi:type="dcterms:W3CDTF">2014-12-08T19:53:13Z</dcterms:created>
  <dcterms:modified xsi:type="dcterms:W3CDTF">2015-01-04T21:07:19Z</dcterms:modified>
</cp:coreProperties>
</file>